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61" r:id="rId4"/>
    <p:sldId id="273" r:id="rId5"/>
    <p:sldId id="272" r:id="rId6"/>
    <p:sldId id="270" r:id="rId7"/>
    <p:sldId id="274" r:id="rId8"/>
    <p:sldId id="259" r:id="rId9"/>
    <p:sldId id="269" r:id="rId10"/>
  </p:sldIdLst>
  <p:sldSz cx="18288000" cy="10287000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196"/>
  </p:normalViewPr>
  <p:slideViewPr>
    <p:cSldViewPr snapToGrid="0">
      <p:cViewPr varScale="1">
        <p:scale>
          <a:sx n="61" d="100"/>
          <a:sy n="61" d="100"/>
        </p:scale>
        <p:origin x="7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gif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42e072a019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42e072a019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686ac64aba_1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686ac64aba_1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6156bd9d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6156bd9d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CF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does Intersect support Researcher Skill Development programs?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 currently have 11 institutions across 4 states and territories 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Intersect Member institutions receive 15 full days of training selected from Intersect’s Course Catalogue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Intersect’s Digital Research Analyst works with Graduate Research Development (UniSA) and the Graduate Research School (UoA) to tailor courses to meet the needs of each university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Administrative burden of recording candidates registration and attendance from Intersect’s registrations reduced with a fully automated Google Sheet which harvests data from Intersect’s Eventbrite pages which is then pushed to the UniSA and UoA systems respectively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6156bd9d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6156bd9d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CF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does Intersect support Researcher Skill Development programs?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 currently have 11 institutions across 4 states and territories 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Intersect Member institutions receive 15 full days of training selected from Intersect’s Course Catalogue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Intersect’s Digital Research Analyst works with Graduate Research Development (UniSA) and the Graduate Research School (UoA) to tailor courses to meet the needs of each university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Administrative burden of recording candidates registration and attendance from Intersect’s registrations reduced with a fully automated Google Sheet which harvests data from Intersect’s Eventbrite pages which is then pushed to the UniSA and UoA systems respectively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99821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6156bd9d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6156bd9d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CF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does Intersect support Researcher Skill Development programs?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 currently have 11 institutions across 4 states and territories 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Intersect Member institutions receive 15 full days of training selected from Intersect’s Course Catalogue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Intersect’s Digital Research Analyst works with Graduate Research Development (UniSA) and the Graduate Research School (UoA) to tailor courses to meet the needs of each university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Administrative burden of recording candidates registration and attendance from Intersect’s registrations reduced with a fully automated Google Sheet which harvests data from Intersect’s Eventbrite pages which is then pushed to the UniSA and UoA systems respectively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65958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6156bd9d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6156bd9d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CF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does Intersect support Researcher Skill Development programs?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 currently have 11 institutions across 4 states and territories 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Intersect Member institutions receive 15 full days of training selected from Intersect’s Course Catalogue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Intersect’s Digital Research Analyst works with Graduate Research Development (UniSA) and the Graduate Research School (UoA) to tailor courses to meet the needs of each university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Administrative burden of recording candidates registration and attendance from Intersect’s registrations reduced with a fully automated Google Sheet which harvests data from Intersect’s Eventbrite pages which is then pushed to the UniSA and UoA systems respectively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544012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6156bd9d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6156bd9d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CF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How does Intersect support Researcher Skill Development programs?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 currently have 11 institutions across 4 states and territories 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Intersect Member institutions receive 15 full days of training selected from Intersect’s Course Catalogue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Intersect’s Digital Research Analyst works with Graduate Research Development (UniSA) and the Graduate Research School (UoA) to tailor courses to meet the needs of each university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1200"/>
              <a:buFont typeface="Lato"/>
              <a:buChar char="❖"/>
            </a:pPr>
            <a:r>
              <a:rPr lang="en-GB" sz="1200" dirty="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Administrative burden of recording candidates registration and attendance from Intersect’s registrations reduced with a fully automated Google Sheet which harvests data from Intersect’s Eventbrite pages which is then pushed to the UniSA and UoA systems respectively</a:t>
            </a:r>
            <a:endParaRPr sz="1200" dirty="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09025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67b423241e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67b423241e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d3fa852f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d3fa852f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 flipH="1">
            <a:off x="1236525" y="5102200"/>
            <a:ext cx="9162600" cy="30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236525" y="1891850"/>
            <a:ext cx="9162600" cy="30780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277825" y="5343675"/>
            <a:ext cx="9162600" cy="428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Image - Title" type="tx">
  <p:cSld name="TITLE_AND_BODY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1101424" y="6899576"/>
            <a:ext cx="8811600" cy="31200"/>
          </a:xfrm>
          <a:prstGeom prst="straightConnector1">
            <a:avLst/>
          </a:prstGeom>
          <a:noFill/>
          <a:ln w="9525" cap="flat" cmpd="sng">
            <a:solidFill>
              <a:srgbClr val="0D1A7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244650" y="3003750"/>
            <a:ext cx="8668500" cy="38958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161675" y="7086175"/>
            <a:ext cx="8668500" cy="2671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ght Image - Text">
  <p:cSld name="TITLE_AND_BODY_2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23400" y="1050875"/>
            <a:ext cx="10431300" cy="9062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 sz="28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2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 sz="28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 sz="2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TITLE_AND_TWO_COLUMNS_1_1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nograph">
  <p:cSld name="CUSTOM">
    <p:bg>
      <p:bgPr>
        <a:blipFill>
          <a:blip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806050" y="8805050"/>
            <a:ext cx="1329550" cy="132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3">
  <p:cSld name="TITLE_AND_BODY_3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▸"/>
              <a:defRPr/>
            </a:lvl1pPr>
            <a:lvl2pPr marL="914400" lvl="1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2pPr>
            <a:lvl3pPr marL="1371600" lvl="2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3pPr>
            <a:lvl4pPr marL="1828800" lvl="3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4pPr>
            <a:lvl5pPr marL="2286000" lvl="4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5pPr>
            <a:lvl6pPr marL="2743200" lvl="5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6pPr>
            <a:lvl7pPr marL="3200400" lvl="6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7pPr>
            <a:lvl8pPr marL="3657600" lvl="7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8pPr>
            <a:lvl9pPr marL="4114800" lvl="8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4">
  <p:cSld name="TITLE_AND_BODY_4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▸"/>
              <a:defRPr/>
            </a:lvl1pPr>
            <a:lvl2pPr marL="914400" lvl="1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2pPr>
            <a:lvl3pPr marL="1371600" lvl="2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3pPr>
            <a:lvl4pPr marL="1828800" lvl="3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4pPr>
            <a:lvl5pPr marL="2286000" lvl="4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5pPr>
            <a:lvl6pPr marL="2743200" lvl="5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6pPr>
            <a:lvl7pPr marL="3200400" lvl="6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7pPr>
            <a:lvl8pPr marL="3657600" lvl="7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8pPr>
            <a:lvl9pPr marL="4114800" lvl="8" indent="-406400" rtl="0">
              <a:spcBef>
                <a:spcPts val="0"/>
              </a:spcBef>
              <a:spcAft>
                <a:spcPts val="0"/>
              </a:spcAft>
              <a:buSzPts val="2800"/>
              <a:buChar char="▸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Lato"/>
              <a:buNone/>
              <a:defRPr sz="5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3600"/>
              <a:buFont typeface="Lato"/>
              <a:buChar char="▸"/>
              <a:defRPr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4135/9781452230108.n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hyperlink" Target="mailto:Katherine.howard@intersect.org.au" TargetMode="External"/><Relationship Id="rId4" Type="http://schemas.openxmlformats.org/officeDocument/2006/relationships/hyperlink" Target="mailto:Katherine.howard@unisa.edu.au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2"/>
          <p:cNvPicPr preferRelativeResize="0"/>
          <p:nvPr/>
        </p:nvPicPr>
        <p:blipFill rotWithShape="1">
          <a:blip r:embed="rId4">
            <a:alphaModFix/>
          </a:blip>
          <a:srcRect l="14345" t="32505" r="16455" b="31489"/>
          <a:stretch/>
        </p:blipFill>
        <p:spPr>
          <a:xfrm>
            <a:off x="11538162" y="322125"/>
            <a:ext cx="6390451" cy="18703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" name="Google Shape;52;p12"/>
          <p:cNvCxnSpPr>
            <a:cxnSpLocks/>
          </p:cNvCxnSpPr>
          <p:nvPr/>
        </p:nvCxnSpPr>
        <p:spPr>
          <a:xfrm rot="10800000" flipH="1">
            <a:off x="1236525" y="5102200"/>
            <a:ext cx="9162600" cy="3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1236525" y="1891850"/>
            <a:ext cx="9162600" cy="30780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Qualitative Research: What’s it all about?</a:t>
            </a:r>
            <a:endParaRPr dirty="0"/>
          </a:p>
        </p:txBody>
      </p:sp>
      <p:sp>
        <p:nvSpPr>
          <p:cNvPr id="54" name="Google Shape;54;p12"/>
          <p:cNvSpPr txBox="1">
            <a:spLocks noGrp="1"/>
          </p:cNvSpPr>
          <p:nvPr>
            <p:ph type="subTitle" idx="1"/>
          </p:nvPr>
        </p:nvSpPr>
        <p:spPr>
          <a:xfrm>
            <a:off x="1277825" y="5343675"/>
            <a:ext cx="9162600" cy="428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/>
              <a:t>Dr Katherine Howard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2000" baseline="30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600" dirty="0"/>
              <a:t>Digital</a:t>
            </a:r>
            <a:r>
              <a:rPr lang="en-GB" sz="3600" baseline="30000" dirty="0"/>
              <a:t> </a:t>
            </a:r>
            <a:r>
              <a:rPr lang="en-GB" sz="3600" dirty="0"/>
              <a:t>Research</a:t>
            </a:r>
            <a:r>
              <a:rPr lang="en-GB" sz="3600" baseline="30000" dirty="0"/>
              <a:t> </a:t>
            </a:r>
            <a:r>
              <a:rPr lang="en-GB" sz="3600" dirty="0"/>
              <a:t>Analyst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600" dirty="0"/>
              <a:t>Intersect Australia</a:t>
            </a:r>
            <a:endParaRPr sz="3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13"/>
          <p:cNvCxnSpPr/>
          <p:nvPr/>
        </p:nvCxnSpPr>
        <p:spPr>
          <a:xfrm>
            <a:off x="760500" y="1326725"/>
            <a:ext cx="9685500" cy="0"/>
          </a:xfrm>
          <a:prstGeom prst="straightConnector1">
            <a:avLst/>
          </a:prstGeom>
          <a:noFill/>
          <a:ln w="28575" cap="flat" cmpd="sng">
            <a:solidFill>
              <a:srgbClr val="0D1A7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13"/>
          <p:cNvSpPr txBox="1">
            <a:spLocks noGrp="1"/>
          </p:cNvSpPr>
          <p:nvPr>
            <p:ph type="title" idx="4294967295"/>
          </p:nvPr>
        </p:nvSpPr>
        <p:spPr>
          <a:xfrm>
            <a:off x="623400" y="181325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840" dirty="0">
                <a:highlight>
                  <a:schemeClr val="lt1"/>
                </a:highlight>
              </a:rPr>
              <a:t>Who or What is Intersect?</a:t>
            </a:r>
            <a:endParaRPr sz="4840" b="1" dirty="0">
              <a:highlight>
                <a:schemeClr val="lt1"/>
              </a:highlight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760500" y="1819889"/>
            <a:ext cx="9103936" cy="7571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Non-profit eResearch technology company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Formed in 2008 with state (NSW) and federal grants 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Jointly owned and directed by a consortium of </a:t>
            </a:r>
            <a:r>
              <a:rPr lang="en-GB" sz="2800" dirty="0">
                <a:latin typeface="Lato"/>
                <a:ea typeface="Lato"/>
                <a:cs typeface="Lato"/>
                <a:sym typeface="Lato"/>
              </a:rPr>
              <a:t>11</a:t>
            </a: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Australian Universities (our Members) 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Operating across </a:t>
            </a:r>
            <a:r>
              <a:rPr lang="en-GB" sz="2800" dirty="0">
                <a:latin typeface="Lato"/>
                <a:ea typeface="Lato"/>
                <a:cs typeface="Lato"/>
                <a:sym typeface="Lato"/>
              </a:rPr>
              <a:t>4</a:t>
            </a: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states and territories: NSW, ACT, SA, Vic.</a:t>
            </a:r>
          </a:p>
          <a:p>
            <a:pPr marL="457200" lvl="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</a:pPr>
            <a:endParaRPr lang="en-GB"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</a:pPr>
            <a:r>
              <a:rPr lang="en-GB" sz="4000" dirty="0">
                <a:latin typeface="Lato"/>
                <a:ea typeface="Lato"/>
                <a:cs typeface="Lato"/>
                <a:sym typeface="Lato"/>
              </a:rPr>
              <a:t>What do we do?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Training in digital tools and technology from Awareness to Advanced levels </a:t>
            </a:r>
            <a:r>
              <a:rPr lang="en-GB" sz="24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(Python, R, NVivo, Qualtrics et al.)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latin typeface="Lato"/>
                <a:ea typeface="Lato"/>
                <a:cs typeface="Lato"/>
                <a:sym typeface="Lato"/>
              </a:rPr>
              <a:t>Research support</a:t>
            </a:r>
          </a:p>
          <a:p>
            <a:pPr marL="914400" lvl="0" indent="-457200" rt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100000"/>
              <a:buFont typeface="Wingdings" pitchFamily="2" charset="2"/>
              <a:buChar char="v"/>
            </a:pPr>
            <a:r>
              <a:rPr lang="en-GB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High Performance Compute (HPC) service @UniSA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623400" y="665763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5000" b="1" dirty="0"/>
              <a:t>What is Knowledge?</a:t>
            </a:r>
            <a:endParaRPr sz="5000" b="1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34550" y="2564150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AU" sz="4000" dirty="0"/>
              <a:t>Put your hand up if you believe …</a:t>
            </a:r>
          </a:p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lang="en-AU" sz="3600" dirty="0"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v"/>
            </a:pPr>
            <a:r>
              <a:rPr lang="en-AU" sz="3600" dirty="0">
                <a:highlight>
                  <a:srgbClr val="FFFFFF"/>
                </a:highlight>
              </a:rPr>
              <a:t>There is a r</a:t>
            </a:r>
            <a:r>
              <a:rPr lang="en-AU" sz="3600" kern="10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eality (a world) that exists independent of human consciousness and experience, and this reality (world) is discoverable through impartial observation</a:t>
            </a:r>
          </a:p>
          <a:p>
            <a:pPr marL="50800" indent="0">
              <a:buNone/>
            </a:pPr>
            <a:endParaRPr lang="en-AU" sz="2000" kern="10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50800" indent="0">
              <a:buNone/>
            </a:pPr>
            <a:r>
              <a:rPr lang="en-AU" sz="3600" b="1" i="1" kern="100" dirty="0"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 …</a:t>
            </a:r>
          </a:p>
          <a:p>
            <a:pPr marL="50800" indent="0">
              <a:buNone/>
            </a:pPr>
            <a:endParaRPr lang="en-AU" sz="2000" kern="100" dirty="0">
              <a:highlight>
                <a:srgbClr val="FFFFFF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buFont typeface="Wingdings" pitchFamily="2" charset="2"/>
              <a:buChar char="v"/>
            </a:pPr>
            <a:r>
              <a:rPr lang="en-AU" sz="3600" kern="100" dirty="0"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There is no ‘external’ reality just waiting to be found, that nothing exists outside of our thoughts. Reality is human experience, and human experience is reality.</a:t>
            </a:r>
          </a:p>
          <a:p>
            <a:endParaRPr lang="en-AU" sz="3600" kern="100" dirty="0">
              <a:effectLst/>
              <a:highlight>
                <a:srgbClr val="FFFFFF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434550" y="590429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5000" b="1" dirty="0"/>
              <a:t>What do you see?</a:t>
            </a:r>
            <a:endParaRPr sz="5000" b="1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34550" y="2564150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dirty="0">
              <a:highlight>
                <a:srgbClr val="FFFFFF"/>
              </a:highlight>
            </a:endParaRPr>
          </a:p>
        </p:txBody>
      </p:sp>
      <p:pic>
        <p:nvPicPr>
          <p:cNvPr id="5" name="Picture 4" descr="A black and white image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A037783A-57F8-BE98-5C3F-A43AFBFE5D05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5855658" y="2564150"/>
            <a:ext cx="6576683" cy="643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70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506791" y="665763"/>
            <a:ext cx="17041200" cy="16741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>
              <a:buSzPts val="1100"/>
            </a:pPr>
            <a:r>
              <a:rPr lang="en-AU" sz="5400" b="1" dirty="0"/>
              <a:t>Wilhelm Dilthey 1833 - 1911</a:t>
            </a:r>
            <a:br>
              <a:rPr lang="en-AU" sz="5400" dirty="0"/>
            </a:br>
            <a:r>
              <a:rPr lang="en-AU" sz="1300" dirty="0"/>
              <a:t> </a:t>
            </a:r>
            <a:br>
              <a:rPr lang="en-AU" sz="1100" dirty="0"/>
            </a:br>
            <a:r>
              <a:rPr lang="en-AU" sz="3600" b="0" i="0" u="none" strike="noStrike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German historian, psychologist, sociologist, and hermeneutic philosopher</a:t>
            </a:r>
            <a:br>
              <a:rPr lang="en-AU" sz="5400" dirty="0">
                <a:solidFill>
                  <a:schemeClr val="tx1"/>
                </a:solidFill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en-AU" sz="5000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34550" y="2512156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2000" b="1" dirty="0">
              <a:solidFill>
                <a:schemeClr val="tx1"/>
              </a:solidFill>
              <a:highlight>
                <a:srgbClr val="FFFFFF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b="1" dirty="0">
                <a:solidFill>
                  <a:schemeClr val="tx1"/>
                </a:solidFill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Two types of knowledge:</a:t>
            </a: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2400" dirty="0">
              <a:solidFill>
                <a:schemeClr val="tx1"/>
              </a:solidFill>
              <a:highlight>
                <a:srgbClr val="FFFFFF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i="1" dirty="0">
                <a:solidFill>
                  <a:schemeClr val="tx1"/>
                </a:solidFill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Verstehen</a:t>
            </a:r>
            <a:r>
              <a:rPr lang="en-AU" sz="3200" dirty="0">
                <a:solidFill>
                  <a:schemeClr val="tx1"/>
                </a:solidFill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= understanding	and		</a:t>
            </a:r>
          </a:p>
          <a:p>
            <a:pPr marL="22140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3600"/>
              <a:buFont typeface="Lato"/>
              <a:buNone/>
              <a:tabLst/>
              <a:defRPr/>
            </a:pPr>
            <a:endParaRPr kumimoji="0" lang="en-AU" sz="14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Erklärung </a:t>
            </a:r>
            <a:r>
              <a:rPr lang="en-AU" sz="3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 explanation</a:t>
            </a: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Two types of science:</a:t>
            </a: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Naturwissenschaften </a:t>
            </a:r>
            <a:r>
              <a:rPr lang="en-AU" sz="320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 natural sciences	  and</a:t>
            </a:r>
            <a:r>
              <a:rPr lang="en-AU" sz="3200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	    </a:t>
            </a: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1400" i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r>
              <a:rPr lang="en-AU" sz="3200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Geisteswissenschaften </a:t>
            </a:r>
            <a:r>
              <a:rPr lang="en-AU" sz="320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 cultural, human, moral 										or social sciences</a:t>
            </a: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lang="en-AU" sz="3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indent="0">
              <a:lnSpc>
                <a:spcPct val="95000"/>
              </a:lnSpc>
              <a:buSzPts val="3600"/>
              <a:buNone/>
            </a:pPr>
            <a:endParaRPr sz="3200" dirty="0">
              <a:solidFill>
                <a:schemeClr val="tx1"/>
              </a:solidFill>
              <a:highlight>
                <a:srgbClr val="FFFFFF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C1882-7360-C94D-D07F-3B71302CA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7238" y="2779534"/>
            <a:ext cx="4318119" cy="629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940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>
              <a:buSzPts val="1100"/>
            </a:pPr>
            <a:r>
              <a:rPr lang="en-AU" sz="5400" b="1" dirty="0">
                <a:solidFill>
                  <a:schemeClr val="tx1"/>
                </a:solidFill>
                <a:highlight>
                  <a:srgbClr val="FFFFFF"/>
                </a:highlight>
              </a:rPr>
              <a:t>What is the purpose of our research?</a:t>
            </a:r>
            <a:br>
              <a:rPr lang="en-AU" sz="5400" dirty="0">
                <a:solidFill>
                  <a:schemeClr val="tx1"/>
                </a:solidFill>
                <a:highlight>
                  <a:srgbClr val="FFFFFF"/>
                </a:highlight>
              </a:rPr>
            </a:br>
            <a:endParaRPr sz="5000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34550" y="2564150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lang="en-AU" sz="1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792900" indent="-57150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600"/>
            </a:pPr>
            <a:r>
              <a:rPr lang="en-AU" sz="3600" dirty="0">
                <a:solidFill>
                  <a:schemeClr val="tx1"/>
                </a:solidFill>
                <a:highlight>
                  <a:srgbClr val="FFFFFF"/>
                </a:highlight>
              </a:rPr>
              <a:t>If it is to explain something </a:t>
            </a:r>
            <a:r>
              <a:rPr lang="en-AU" sz="3600" i="1" dirty="0">
                <a:solidFill>
                  <a:schemeClr val="tx1"/>
                </a:solidFill>
                <a:highlight>
                  <a:srgbClr val="FFFFFF"/>
                </a:highlight>
              </a:rPr>
              <a:t>(</a:t>
            </a:r>
            <a:r>
              <a:rPr lang="en-AU" sz="3600" i="1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Erklärung),</a:t>
            </a:r>
            <a:r>
              <a:rPr lang="en-AU" sz="36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then Positivist methods and methodologies are appropriate i.e. Quantitative</a:t>
            </a:r>
            <a:endParaRPr lang="en-AU" sz="3600" dirty="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3600"/>
              <a:buNone/>
            </a:pPr>
            <a:endParaRPr lang="en-AU" sz="1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792900" indent="-57150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3600"/>
            </a:pPr>
            <a:r>
              <a:rPr lang="en-AU" sz="3600" dirty="0">
                <a:solidFill>
                  <a:schemeClr val="tx1"/>
                </a:solidFill>
                <a:highlight>
                  <a:srgbClr val="FFFFFF"/>
                </a:highlight>
              </a:rPr>
              <a:t>If it is to understand something </a:t>
            </a:r>
            <a:r>
              <a:rPr lang="en-AU" sz="36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</a:t>
            </a:r>
            <a:r>
              <a:rPr lang="en-AU" sz="3600" i="1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Verstehen</a:t>
            </a:r>
            <a:r>
              <a:rPr lang="en-AU" sz="36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then methods and methodologies other than quantitative are appropriate i.e. Qualitative</a:t>
            </a:r>
            <a:endParaRPr lang="en-AU" sz="3600" dirty="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lang="en-AU" sz="3600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09913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>
              <a:buSzPts val="1100"/>
            </a:pPr>
            <a:r>
              <a:rPr lang="en-AU" sz="5400" b="1" dirty="0">
                <a:solidFill>
                  <a:schemeClr val="tx1"/>
                </a:solidFill>
                <a:highlight>
                  <a:srgbClr val="FFFFFF"/>
                </a:highlight>
              </a:rPr>
              <a:t>Qualitative analysis task</a:t>
            </a:r>
            <a:br>
              <a:rPr lang="en-AU" sz="5400" dirty="0">
                <a:solidFill>
                  <a:schemeClr val="tx1"/>
                </a:solidFill>
                <a:highlight>
                  <a:srgbClr val="FFFFFF"/>
                </a:highlight>
              </a:rPr>
            </a:br>
            <a:endParaRPr sz="5000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434550" y="2564150"/>
            <a:ext cx="174189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lang="en-AU" sz="1600" dirty="0">
              <a:solidFill>
                <a:schemeClr val="tx1"/>
              </a:solidFill>
              <a:highlight>
                <a:srgbClr val="FFFFFF"/>
              </a:highlight>
            </a:endParaRPr>
          </a:p>
          <a:p>
            <a:pPr marL="792900" indent="-57150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600"/>
            </a:pPr>
            <a:r>
              <a:rPr lang="en-AU" sz="3600" dirty="0">
                <a:solidFill>
                  <a:schemeClr val="tx1"/>
                </a:solidFill>
                <a:highlight>
                  <a:srgbClr val="FFFFFF"/>
                </a:highlight>
              </a:rPr>
              <a:t>Take the sheet of 24 qualitative responses to the question “Which parts of the course did you find most useful? Why?”</a:t>
            </a:r>
          </a:p>
          <a:p>
            <a:pPr marL="792900" indent="-57150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600"/>
            </a:pPr>
            <a:r>
              <a:rPr lang="en-AU" sz="3600" dirty="0">
                <a:solidFill>
                  <a:schemeClr val="tx1"/>
                </a:solidFill>
                <a:highlight>
                  <a:srgbClr val="FFFFFF"/>
                </a:highlight>
              </a:rPr>
              <a:t>Analyse them!</a:t>
            </a:r>
          </a:p>
          <a:p>
            <a:pPr marL="1250100" lvl="1" indent="-571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3600"/>
            </a:pPr>
            <a:r>
              <a:rPr lang="en-AU" sz="3200" dirty="0">
                <a:solidFill>
                  <a:schemeClr val="tx1"/>
                </a:solidFill>
                <a:highlight>
                  <a:srgbClr val="FFFFFF"/>
                </a:highlight>
              </a:rPr>
              <a:t>are there similar responses?</a:t>
            </a:r>
          </a:p>
          <a:p>
            <a:pPr marL="1250100" lvl="1" indent="-57150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SzPts val="3600"/>
            </a:pPr>
            <a:r>
              <a:rPr lang="en-AU" sz="3200" dirty="0">
                <a:solidFill>
                  <a:schemeClr val="tx1"/>
                </a:solidFill>
                <a:highlight>
                  <a:srgbClr val="FFFFFF"/>
                </a:highlight>
              </a:rPr>
              <a:t>do people say the same thing but use different words?</a:t>
            </a:r>
          </a:p>
          <a:p>
            <a:pPr marL="792900" indent="-57150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600"/>
            </a:pPr>
            <a:r>
              <a:rPr lang="en-AU" sz="36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Feel free to work in pairs or small groups</a:t>
            </a:r>
          </a:p>
          <a:p>
            <a:pPr marL="2214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lang="en-AU" sz="3600" dirty="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8032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623400" y="563694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b="1" dirty="0"/>
              <a:t>Bibliography</a:t>
            </a:r>
            <a:endParaRPr b="1" dirty="0"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623398" y="2012811"/>
            <a:ext cx="17041199" cy="2621266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85000" lnSpcReduction="20000"/>
          </a:bodyPr>
          <a:lstStyle/>
          <a:p>
            <a:pPr marL="50800" indent="0">
              <a:buNone/>
            </a:pPr>
            <a:r>
              <a:rPr lang="en-AU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Crotty, M (2003). The foundations of social research: Meaning and perspective in the research process, London, UK, SAGE Publications</a:t>
            </a:r>
          </a:p>
          <a:p>
            <a:pPr marL="50800" indent="0">
              <a:buNone/>
            </a:pPr>
            <a:endParaRPr lang="en-AU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50800" indent="0">
              <a:buNone/>
            </a:pPr>
            <a:r>
              <a:rPr lang="en-AU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Willis, J (2007). Chapter 4 History and foundations of Interpretivist research in </a:t>
            </a:r>
            <a:r>
              <a:rPr lang="en-AU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Foundations of Qualitative Research: Interpretive and Critical Approaches </a:t>
            </a:r>
            <a:r>
              <a:rPr lang="en-AU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Thousand Oaks, CA: </a:t>
            </a:r>
            <a:r>
              <a:rPr lang="en-AU" i="1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SAGE Reference Online</a:t>
            </a:r>
            <a:r>
              <a:rPr lang="en-AU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  <a:r>
              <a:rPr lang="en-AU" b="0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3"/>
              </a:rPr>
              <a:t>http://dx.doi.org/10.4135/9781452230108.n4</a:t>
            </a:r>
            <a:endParaRPr lang="en-A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sz="3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sz="3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400" dirty="0"/>
          </a:p>
        </p:txBody>
      </p:sp>
      <p:sp>
        <p:nvSpPr>
          <p:cNvPr id="2" name="Google Shape;73;p15">
            <a:extLst>
              <a:ext uri="{FF2B5EF4-FFF2-40B4-BE49-F238E27FC236}">
                <a16:creationId xmlns:a16="http://schemas.microsoft.com/office/drawing/2014/main" id="{59A0D871-746F-956F-D63D-55C02B011574}"/>
              </a:ext>
            </a:extLst>
          </p:cNvPr>
          <p:cNvSpPr txBox="1">
            <a:spLocks/>
          </p:cNvSpPr>
          <p:nvPr/>
        </p:nvSpPr>
        <p:spPr>
          <a:xfrm>
            <a:off x="623397" y="514350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Lato"/>
              <a:buNone/>
              <a:defRPr sz="5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5000" b="1" dirty="0"/>
              <a:t>Contact details</a:t>
            </a:r>
          </a:p>
        </p:txBody>
      </p:sp>
      <p:sp>
        <p:nvSpPr>
          <p:cNvPr id="3" name="Google Shape;74;p15">
            <a:extLst>
              <a:ext uri="{FF2B5EF4-FFF2-40B4-BE49-F238E27FC236}">
                <a16:creationId xmlns:a16="http://schemas.microsoft.com/office/drawing/2014/main" id="{F1EC1319-3FE2-D6DE-526A-01655B90F7CC}"/>
              </a:ext>
            </a:extLst>
          </p:cNvPr>
          <p:cNvSpPr txBox="1">
            <a:spLocks/>
          </p:cNvSpPr>
          <p:nvPr/>
        </p:nvSpPr>
        <p:spPr>
          <a:xfrm>
            <a:off x="623398" y="6671771"/>
            <a:ext cx="17041199" cy="2212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800"/>
              <a:buFont typeface="Lato"/>
              <a:buChar char="▸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0DFA"/>
              </a:buClr>
              <a:buSzPts val="2400"/>
              <a:buFont typeface="Lato"/>
              <a:buChar char="▸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50800" indent="0">
              <a:buFont typeface="Lato"/>
              <a:buNone/>
            </a:pPr>
            <a:r>
              <a:rPr lang="en-A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4"/>
              </a:rPr>
              <a:t>Katherine.howard@unisa.edu.au</a:t>
            </a:r>
            <a:endParaRPr lang="en-A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50800" indent="0">
              <a:buFont typeface="Lato"/>
              <a:buNone/>
            </a:pPr>
            <a:endParaRPr lang="en-AU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50800" indent="0">
              <a:buFont typeface="Lato"/>
              <a:buNone/>
            </a:pPr>
            <a:r>
              <a:rPr lang="en-A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hlinkClick r:id="rId5"/>
              </a:rPr>
              <a:t>Katherine.howard@intersect.org.au</a:t>
            </a:r>
            <a:endParaRPr lang="en-AU" sz="3400" dirty="0"/>
          </a:p>
          <a:p>
            <a:pPr marL="0" indent="0">
              <a:buFont typeface="Lato"/>
              <a:buNone/>
            </a:pPr>
            <a:endParaRPr lang="en-AU" sz="3400" dirty="0"/>
          </a:p>
          <a:p>
            <a:pPr marL="0" indent="0">
              <a:buFont typeface="Lato"/>
              <a:buNone/>
            </a:pPr>
            <a:endParaRPr lang="en-AU" sz="3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Intersec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veloping an EDGE (KH and CF)" id="{14BCEB97-A8D1-F543-A800-3BE8B0E36268}" vid="{CD7E260C-0B82-7D41-9EEF-E6863DB8034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956</Words>
  <Application>Microsoft Macintosh PowerPoint</Application>
  <PresentationFormat>Custom</PresentationFormat>
  <Paragraphs>96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Lato</vt:lpstr>
      <vt:lpstr>Wingdings</vt:lpstr>
      <vt:lpstr>Arial</vt:lpstr>
      <vt:lpstr>Intersect</vt:lpstr>
      <vt:lpstr>Qualitative Research: What’s it all about?</vt:lpstr>
      <vt:lpstr>Who or What is Intersect?</vt:lpstr>
      <vt:lpstr>What is Knowledge?</vt:lpstr>
      <vt:lpstr>What do you see?</vt:lpstr>
      <vt:lpstr>Wilhelm Dilthey 1833 - 1911   German historian, psychologist, sociologist, and hermeneutic philosopher </vt:lpstr>
      <vt:lpstr>What is the purpose of our research? </vt:lpstr>
      <vt:lpstr>Qualitative analysis task </vt:lpstr>
      <vt:lpstr>Bibliography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Qualitative Research: What’s it all about?</dc:title>
  <cp:lastModifiedBy>Tina Du</cp:lastModifiedBy>
  <cp:revision>1</cp:revision>
  <dcterms:modified xsi:type="dcterms:W3CDTF">2023-03-28T23:21:33Z</dcterms:modified>
</cp:coreProperties>
</file>

<file path=docProps/thumbnail.jpeg>
</file>